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F44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90092A-F5FD-4AB3-8DBA-8BFE9488EACD}" type="datetimeFigureOut">
              <a:rPr lang="en-US" smtClean="0"/>
              <a:pPr/>
              <a:t>10/3/2019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7658DA-CDD3-4CB0-BC46-9702AB0D6F89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7658DA-CDD3-4CB0-BC46-9702AB0D6F89}" type="slidenum">
              <a:rPr lang="en-IN" smtClean="0"/>
              <a:pPr/>
              <a:t>25</a:t>
            </a:fld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circle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48000"/>
            <a:ext cx="8686800" cy="1219200"/>
          </a:xfrm>
        </p:spPr>
        <p:txBody>
          <a:bodyPr>
            <a:noAutofit/>
          </a:bodyPr>
          <a:lstStyle/>
          <a:p>
            <a:pPr algn="ctr"/>
            <a:r>
              <a:rPr lang="ta-IN" sz="2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கற்றல்</a:t>
            </a:r>
            <a:r>
              <a:rPr lang="en-IN" sz="2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- </a:t>
            </a:r>
            <a:r>
              <a:rPr lang="ta-IN" sz="2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கற்பித்தல் செயலில் பாலினப் பன்முகத் தன்மையின் பொருத்தப்பாடு</a:t>
            </a:r>
            <a:r>
              <a:rPr lang="en-IN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IN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IN" sz="2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762000"/>
            <a:ext cx="89154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பாலினம் என்பது உட்பொதிந்துள்ள கலை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த்தி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ட்டத்தின் தவிர்க்க முடியாத ஒரு கூறு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பல்வேறுபட்ட செயல்பாடுகள்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வழக்கமான பணிகள்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வழிபாட்டுமுறை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தினசரி செயல்கள்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தண்டனைகள்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வெகுமதிகள்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உத்திகள் மூலம் மாணவ மாணவிகளுக்குக் கற்பிக்கப்படும் ஒழுக்கநெறிகள்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ஆசிரியர்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மற்றும்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மாணவர்களிடையே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நடைபெறும்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இடைவினை போன்ற அனைத்து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செயல்பாடுக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ளின்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மூலம்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பாலின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சமத்துவத்தை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கற்று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கொடுக்க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லாம்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மாணவியர்க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ளுக்கு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பள்ளியில்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தனித்தனியான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விளையாட்டு மைதானமும் வரையறுக்கப்பட்ட விளையாட்டுகளும்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உள்ளன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IN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228600"/>
            <a:ext cx="1867819" cy="582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IN" sz="2400" dirty="0" err="1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தொடர்ச்சி</a:t>
            </a:r>
            <a:r>
              <a:rPr lang="en-IN" sz="2400" dirty="0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...</a:t>
            </a:r>
            <a:endParaRPr lang="en-US" sz="2400" dirty="0" smtClean="0">
              <a:solidFill>
                <a:srgbClr val="FFFF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381000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a-IN" sz="2000" b="1" dirty="0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பல்வேறு</a:t>
            </a:r>
            <a:r>
              <a:rPr lang="ta-IN" sz="2000" dirty="0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b="1" dirty="0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பாடப்பிரிவுகளைக் கற்பிப்பதில் பாலினக் கருத்துகளை ஒருங்கிணைத்தல்</a:t>
            </a:r>
            <a:r>
              <a:rPr lang="ta-IN" sz="2000" dirty="0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IN" sz="2000" dirty="0">
              <a:solidFill>
                <a:srgbClr val="FFFF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295400"/>
            <a:ext cx="8763000" cy="96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அறிவைக் கட்டமைப்பதில் பாலினம் குறித்த கருத்துகள் அனத்துப் பாடப்பிரிவுகளிலும் இடம் பெற்றுள்ளன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lang="en-IN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2438400"/>
            <a:ext cx="7620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a-IN" sz="2000" b="1" dirty="0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மொழிப்பாடம் கற்பித்தலில் பாலினக் கல்வியை இணைத்தல்</a:t>
            </a:r>
            <a:endParaRPr lang="en-IN" sz="2000" b="1" dirty="0">
              <a:solidFill>
                <a:srgbClr val="FFFF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971800"/>
            <a:ext cx="87630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நமது மொழி என்பது பாலினத்தை உள்ளடக்கியதாகவும் நடுநிலையானதாகவும் இருக்க வேண்டும்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நாம் பொதுமக்களை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புலப்படாத பாலினத்தைக் குறிப்பிடும்போது ஆண்பால் பெயர்ச்சொல்லையும்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ஆண்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காவலர்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ஆண்பால் பதிலிப்பெயர்ச் சொல்லையும்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அவனை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அவன்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பயன்படுத்துவது வழக்கம்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எனவே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பதிலிப் பெயர்ச்சொல்லைத் தேர்ந்தெடுப்பதோடு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நடுநிலைப் பாலினச் சொற்களைப் பயன்படுத்துவதிலும் கவனமாக இருக்க வேண்டும்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lang="en-IN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8600" y="228600"/>
            <a:ext cx="17107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28600" algn="ctr" fontAlgn="base">
              <a:spcBef>
                <a:spcPct val="0"/>
              </a:spcBef>
              <a:spcAft>
                <a:spcPct val="0"/>
              </a:spcAft>
            </a:pPr>
            <a:r>
              <a:rPr lang="ta-IN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</a:t>
            </a:r>
            <a:endParaRPr lang="en-US" sz="11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685800"/>
            <a:ext cx="853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கீழே கொடுக்கப்பட்டுள்ள வார்த்தைகளுக்கு நடுநிலைமைப் பெயர்களை எழுதுக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I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447800" y="1295400"/>
          <a:ext cx="6096000" cy="544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82931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en-I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விமானத்தில்</a:t>
                      </a:r>
                      <a:r>
                        <a:rPr kumimoji="0" lang="ta-I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பணிபுரியும் பெண் பணியாளர்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IN" dirty="0"/>
                    </a:p>
                  </a:txBody>
                  <a:tcPr/>
                </a:tc>
              </a:tr>
              <a:tr h="4814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ta-I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பெண் காவலர்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IN" dirty="0"/>
                    </a:p>
                  </a:txBody>
                  <a:tcPr/>
                </a:tc>
              </a:tr>
              <a:tr h="4814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ta-I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பெண் தபால்காரர்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IN" dirty="0"/>
                    </a:p>
                  </a:txBody>
                  <a:tcPr/>
                </a:tc>
              </a:tr>
              <a:tr h="4814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IN" dirty="0" err="1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நடிகை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IN" dirty="0"/>
                    </a:p>
                  </a:txBody>
                  <a:tcPr/>
                </a:tc>
              </a:tr>
              <a:tr h="4814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ta-I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பெண் பேச்சாளர்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IN" dirty="0"/>
                    </a:p>
                  </a:txBody>
                  <a:tcPr/>
                </a:tc>
              </a:tr>
              <a:tr h="48629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ta-I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தொகுப்பா</a:t>
                      </a:r>
                      <a:r>
                        <a:rPr kumimoji="0" lang="en-I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ளினி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IN" dirty="0"/>
                    </a:p>
                  </a:txBody>
                  <a:tcPr/>
                </a:tc>
              </a:tr>
              <a:tr h="4814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ta-I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பெண் கவிஞர்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IN" dirty="0"/>
                    </a:p>
                  </a:txBody>
                  <a:tcPr/>
                </a:tc>
              </a:tr>
              <a:tr h="4814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en-I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பால்காரன்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IN" dirty="0"/>
                    </a:p>
                  </a:txBody>
                  <a:tcPr/>
                </a:tc>
              </a:tr>
              <a:tr h="4814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en-I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தையல்காரன்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IN" dirty="0"/>
                    </a:p>
                  </a:txBody>
                  <a:tcPr/>
                </a:tc>
              </a:tr>
              <a:tr h="43541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ta-I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மின்பகிர்வு சரி </a:t>
                      </a:r>
                      <a:r>
                        <a:rPr kumimoji="0" lang="ta-I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செய்பவ</a:t>
                      </a:r>
                      <a:r>
                        <a:rPr kumimoji="0" lang="en-I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ன்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1000" y="304800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a-IN" sz="2000" b="1" dirty="0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சமூக அறிவியல் கற்பித்தலில் பாலினக் கல்வியை ஒருங்கிணைத்தல்</a:t>
            </a:r>
            <a:endParaRPr lang="en-IN" sz="2000" dirty="0">
              <a:solidFill>
                <a:srgbClr val="FFFF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28600" y="817949"/>
            <a:ext cx="8686800" cy="6040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	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பாலினம்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மதம்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மண்டலம்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வகுப்பு மற்றும் இயலாமை போன்றவற்றின் அடிப்படையில் மனிதர்களை ஏற்று மதிப்பதுடன் அனைவரையும் சமமாகப் பார்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த்தல்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	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மக்களாட்சி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சுயாட்சி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அதிகாரம்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அரசு அமைப்பு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சாதி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இனம்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மலைவாழ் இனம்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பாலினம்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ஆண்வழி சமுதாயம்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ஆணாதிக்கம்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பற்றிய வழிவழியாக இருக்கும் எண்ணங்கள்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பாரபட்சம் போன்றவற்றின் மூலம் வேண்டுமென்றே உருவாக்கப்படும் பிரச்சினைகளைத் தீர்க்கும் காலக்கண்ணாடியாக இரு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த்தல்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	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பல்வேறு பரிமாணங்களில் பெண்களின் நிலையைப் பாதிக்கக் கூடிய சமத்துவம் இல்லாத சமூக அரசியல் பொருளாதாரப் பிரச்சினையை கூர்ந்தாய்வு செய்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தல்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ஈ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	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சமூகம் சார்ந்து பெறப்பட்ட நடைமுறை கருத்துகளைக் கேள்வி கேட்டு ஆராய்தல்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8458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400" b="1" dirty="0" err="1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பாலினம்</a:t>
            </a:r>
            <a:r>
              <a:rPr lang="en-IN" sz="2400" b="1" dirty="0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400" b="1" dirty="0" err="1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சார்ந்த</a:t>
            </a:r>
            <a:r>
              <a:rPr lang="ta-IN" sz="2400" b="1" dirty="0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கருத்துகள்</a:t>
            </a:r>
            <a:r>
              <a:rPr lang="en-IN" sz="2400" b="1" dirty="0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ta-IN" sz="2400" b="1" dirty="0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நிறுவனங்க</a:t>
            </a:r>
            <a:r>
              <a:rPr lang="en-IN" sz="2400" b="1" dirty="0" err="1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ளின்</a:t>
            </a:r>
            <a:r>
              <a:rPr lang="en-IN" sz="2400" b="1" dirty="0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400" b="1" dirty="0" err="1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நிலைப்பாடு</a:t>
            </a:r>
            <a:r>
              <a:rPr lang="en-IN" sz="2400" b="1" dirty="0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400" b="1" dirty="0" err="1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மற்றும்</a:t>
            </a:r>
            <a:r>
              <a:rPr lang="en-IN" sz="2400" b="1" dirty="0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400" b="1" dirty="0" err="1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செயல்முறைகளைக்</a:t>
            </a:r>
            <a:r>
              <a:rPr lang="en-IN" sz="2400" b="1" dirty="0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400" b="1" dirty="0" err="1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குறித்து</a:t>
            </a:r>
            <a:r>
              <a:rPr lang="ta-IN" sz="2400" b="1" dirty="0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வினா எழுப்பி ஆராய்தல்</a:t>
            </a:r>
            <a:endParaRPr lang="en-IN" sz="2400" dirty="0">
              <a:solidFill>
                <a:srgbClr val="FFFF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" name="Picture 3" descr="C:\Users\NCERT\Desktop\New folder\H.T (30,jan,2016 - navare.shreyas@gmail.com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271" y="1295400"/>
            <a:ext cx="8594729" cy="520879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990601"/>
            <a:ext cx="81534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சமூகத்தின் கட்டமைக்கப்பட்ட விதிமுறைகளையும் ஒருசார்பான கருத்துகளையும் கேள்வி கேட்கக் கற்றுக் கொள்வது என்பது சமூகவியல் பாடத்தின் முக்கிய அம்சமாகும்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lnSpc>
                <a:spcPct val="200000"/>
              </a:lnSpc>
            </a:pP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200000"/>
              </a:lnSpc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மாணவர்கள்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கடந்த காலத்தில்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சாதி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இனம்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அடிப்படையில் நிறுவனங்களின் நிலைப்பாடுகள்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அவர்கள் பெற்ற கருத்துகள் மற்றும் செயல்முறைகள் மீது கலந்துரையாட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கேள்வி கேட்க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விவாதம் செய்ய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ஆசிரியர் மாலுமியாக செயல்படுவது அவசியம்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lang="en-IN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0" y="304800"/>
            <a:ext cx="5867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சமூக அ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ரசி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யல் வாழ்வு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-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வகுப்பு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7 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NCERT</a:t>
            </a:r>
            <a:endParaRPr lang="en-IN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" name="Picture 2" descr="Begum Roke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14400"/>
            <a:ext cx="1905000" cy="2791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667000" y="838200"/>
            <a:ext cx="59436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புகழ்பெற்ற இலக்கியவாதியும் கல்வியாளருமான பேகம் ரோக்கிய சகாவட்ஹோசைன் என்பவர் கல்கத்தா மற்றும் பாட்னாவில் முஸ்</a:t>
            </a:r>
            <a:r>
              <a:rPr kumimoji="0" lang="en-IN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லீ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ம் குழந்தைகளுக்கான பள்ளிகளைத் தொடங்கினார்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marL="0" marR="0" lvl="0" indent="22860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22860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பெண்களைக் கீழ்நிலையில் வைக்கும் மதத்தலைவருடன் விவாதம் செய்து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பழமையான கருத்துக்களைப் பயமின்றி கடுமையாகச் சாடும் நபராக இருந்தார்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886200"/>
            <a:ext cx="8686800" cy="2808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1905-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‘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சுல்தானாவின் கனவு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’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என்னும் குறிப்பிடத்தக்க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தொரு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புத்தகத்தை எழுதினார்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அதில் அவர் லேடிலேண்ட் என்னும் இடத்துக்கு சென்றதாகக் குறிப்பிடுகிறார்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லேடிலேண்ட் என்பது பெண்கள் சுதந்திரமாக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படிக்க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வேலை செய்ய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புதியன படைக்க போன்ற செயல்பாடுகளைச் செய்யக்கூடிய இடமாக இருந்தது எனக் கூறுகிறார்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lang="en-IN" sz="20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1066800"/>
            <a:ext cx="3665878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609600" y="228600"/>
            <a:ext cx="42672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வடக்கு ரயில்வேயில் முதல் பெண் இஞ்சின்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ஓட்டுந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ர் லஷ்மி</a:t>
            </a:r>
            <a:r>
              <a:rPr kumimoji="0" lang="en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லக்ரா</a:t>
            </a:r>
            <a:r>
              <a:rPr kumimoji="0" lang="en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marL="0" marR="0" lvl="0" indent="2286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ஏழைக்குடும்பத்திலிருந்து வந்த லஷ்மி, கவனமுடன் படித்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து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எலக்ட்ரானிக்ஸ் துறையில் பட்டயப் படிப்பை முடித்தார்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marL="0" marR="0" lvl="0" indent="2286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முதல் முயற்சியிலேயே ரயில்வே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வாரிய தேர்வை எழுதி தேர்ச்சி பெற்றார்</a:t>
            </a:r>
            <a:r>
              <a:rPr kumimoji="0" lang="en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" y="4876800"/>
            <a:ext cx="8610600" cy="1424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லஷ்மி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லக்ரா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“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தா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ன் சவாலை விரும்பு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வதாகவும்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சிலபேர் இது பெண்களுக்கான வேலை அன்று எனக் கூறும்போது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அவர்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தொடர்ந்து அந்த வேலையில் ஈடுபட்டு வெற்றி பெறுவேன் என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வும்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உறுதியளி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த்தார்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.” </a:t>
            </a:r>
            <a:endParaRPr lang="en-US" sz="3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0"/>
            <a:ext cx="17379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2400" b="1" i="0" u="none" strike="noStrike" cap="none" normalizeH="0" baseline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</a:t>
            </a:r>
            <a:endParaRPr kumimoji="0" lang="ta-IN" sz="3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609600"/>
            <a:ext cx="8991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கரும்பலகையில் கீழ்க்</a:t>
            </a:r>
            <a:r>
              <a:rPr kumimoji="0" lang="en-IN" sz="20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காண்பனவற்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றை எழுதச் செய்து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ஒவ்வொரு தலைப்பையும் மாணவர்களிடம் வாசிக்க</a:t>
            </a:r>
            <a:r>
              <a:rPr kumimoji="0" lang="en-IN" sz="20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ச்</a:t>
            </a: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b="0" i="0" u="none" strike="noStrike" cap="none" normalizeH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செய்தல்</a:t>
            </a: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1371600"/>
          <a:ext cx="8458200" cy="5232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9100"/>
                <a:gridCol w="4229100"/>
              </a:tblGrid>
              <a:tr h="933347">
                <a:tc>
                  <a:txBody>
                    <a:bodyPr/>
                    <a:lstStyle/>
                    <a:p>
                      <a:pPr lvl="0"/>
                      <a:r>
                        <a:rPr kumimoji="0" lang="ta-IN" sz="1800" b="1" kern="1200" dirty="0" smtClean="0">
                          <a:solidFill>
                            <a:schemeClr val="lt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குழந்தைத் திருமணம் </a:t>
                      </a:r>
                      <a:endParaRPr kumimoji="0" lang="en-IN" sz="1800" b="1" kern="1200" dirty="0" smtClean="0">
                        <a:solidFill>
                          <a:schemeClr val="lt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kumimoji="0" lang="ta-IN" sz="1800" b="1" kern="1200" dirty="0" smtClean="0">
                          <a:solidFill>
                            <a:schemeClr val="lt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குடும்பச் சொத்தில் ஆண் குழந்தை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/</a:t>
                      </a:r>
                      <a:r>
                        <a:rPr kumimoji="0" lang="ta-IN" sz="1800" b="1" kern="1200" dirty="0" smtClean="0">
                          <a:solidFill>
                            <a:schemeClr val="lt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மகன் சட்டபூர்வமான வாரிசு</a:t>
                      </a:r>
                      <a:endParaRPr kumimoji="0" lang="en-IN" sz="1800" b="1" kern="1200" dirty="0">
                        <a:solidFill>
                          <a:schemeClr val="lt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9333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a-IN" sz="1800" b="1" kern="1200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ஆண்கள் குழந்தை வளர்ப்பில் ஈடுபடுதல்</a:t>
                      </a:r>
                      <a:endParaRPr kumimoji="0" lang="en-IN" sz="1800" b="1" kern="1200" dirty="0" smtClean="0">
                        <a:solidFill>
                          <a:schemeClr val="bg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endParaRPr lang="en-IN" sz="1800" dirty="0">
                        <a:solidFill>
                          <a:schemeClr val="bg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a-IN" sz="180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தீண்டாமைப் பழக்கம்</a:t>
                      </a:r>
                      <a:endParaRPr kumimoji="0" lang="en-IN" sz="1800" kern="1200" dirty="0" smtClean="0">
                        <a:solidFill>
                          <a:schemeClr val="dk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1216180">
                <a:tc>
                  <a:txBody>
                    <a:bodyPr/>
                    <a:lstStyle/>
                    <a:p>
                      <a:pPr lvl="0"/>
                      <a:r>
                        <a:rPr kumimoji="0" lang="ta-IN" sz="1800" b="1" kern="1200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வரதட்சணை பழக்கம்</a:t>
                      </a:r>
                      <a:endParaRPr kumimoji="0" lang="en-IN" sz="1800" b="1" kern="1200" dirty="0" smtClean="0">
                        <a:solidFill>
                          <a:schemeClr val="bg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a-IN" sz="180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பெண் குழந்தைகளைவிட  ஆண்குழந்தைகளுக்கு</a:t>
                      </a:r>
                      <a:r>
                        <a:rPr kumimoji="0" lang="en-IN" sz="180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ச்</a:t>
                      </a:r>
                      <a:r>
                        <a:rPr kumimoji="0" lang="en-IN" sz="180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 </a:t>
                      </a:r>
                      <a:r>
                        <a:rPr kumimoji="0" lang="ta-IN" sz="180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சிறப்புச் சலுகைகள்</a:t>
                      </a:r>
                      <a:endParaRPr kumimoji="0" lang="en-IN" sz="1800" kern="1200" dirty="0" smtClean="0">
                        <a:solidFill>
                          <a:schemeClr val="dk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12161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a-IN" sz="1800" b="1" kern="1200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மாதவிடாய் </a:t>
                      </a:r>
                      <a:r>
                        <a:rPr kumimoji="0" lang="en-IN" sz="1800" b="1" kern="1200" dirty="0" err="1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பிரச்சினை</a:t>
                      </a:r>
                      <a:r>
                        <a:rPr kumimoji="0" lang="ta-IN" sz="1800" b="1" kern="1200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கள் </a:t>
                      </a:r>
                      <a:endParaRPr kumimoji="0" lang="en-IN" sz="1800" b="1" kern="1200" dirty="0" smtClean="0">
                        <a:solidFill>
                          <a:schemeClr val="bg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endParaRPr lang="en-IN" sz="1800" dirty="0">
                        <a:solidFill>
                          <a:schemeClr val="bg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a-IN" sz="180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பெண் குழந்தைகள் புதிய</a:t>
                      </a:r>
                      <a:r>
                        <a:rPr kumimoji="0" lang="en-IN" sz="180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/</a:t>
                      </a:r>
                      <a:r>
                        <a:rPr kumimoji="0" lang="ta-IN" sz="180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பொது இடங்களுக்குச் செல்வதைத் தடுத்தல்</a:t>
                      </a:r>
                      <a:endParaRPr kumimoji="0" lang="en-IN" sz="1800" kern="1200" dirty="0" smtClean="0">
                        <a:solidFill>
                          <a:schemeClr val="dk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9333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a-IN" sz="1800" b="1" kern="1200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விதவைகளைத்  தனிமைப்படுத்துதல்</a:t>
                      </a:r>
                      <a:endParaRPr lang="en-IN" sz="1800" dirty="0" smtClean="0">
                        <a:solidFill>
                          <a:schemeClr val="bg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endParaRPr lang="en-IN" sz="1800" dirty="0">
                        <a:solidFill>
                          <a:schemeClr val="bg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a-IN" sz="180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குடும்பத்தில் பெண்குழந்தைகள் நிரந்தர உறுப்பினர்கள் இல்லை</a:t>
                      </a:r>
                      <a:endParaRPr kumimoji="0" lang="en-IN" sz="1800" kern="1200" dirty="0" smtClean="0">
                        <a:solidFill>
                          <a:schemeClr val="dk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81000" y="533400"/>
            <a:ext cx="8153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மாணவர்களிடம் மேற்கண்ட தலைப்பை எடுத்து கீழே உள்ள பொருத்தமான பெட்டியில் வைக்கச் சொல்லுதல்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8678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2400" dirty="0" err="1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தொடர்ச்சி</a:t>
            </a:r>
            <a:r>
              <a:rPr lang="en-IN" sz="2400" dirty="0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...</a:t>
            </a:r>
            <a:endParaRPr lang="en-IN" sz="2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04800" y="1600200"/>
          <a:ext cx="8534400" cy="1668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00"/>
                <a:gridCol w="2844800"/>
                <a:gridCol w="2844800"/>
              </a:tblGrid>
              <a:tr h="370840">
                <a:tc>
                  <a:txBody>
                    <a:bodyPr/>
                    <a:lstStyle/>
                    <a:p>
                      <a:pPr marL="457200"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a-IN" sz="1800" b="1" dirty="0" smtClean="0">
                          <a:latin typeface="Calibri"/>
                          <a:ea typeface="Calibri"/>
                          <a:cs typeface="Arial Unicode MS"/>
                        </a:rPr>
                        <a:t>இன்றும் தொடரும்</a:t>
                      </a:r>
                      <a:endParaRPr lang="en-IN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a-IN" sz="1800" dirty="0" smtClean="0">
                          <a:latin typeface="Calibri"/>
                          <a:ea typeface="Calibri"/>
                          <a:cs typeface="Arial Unicode MS"/>
                        </a:rPr>
                        <a:t>பழக்கவழக்கங்கள் </a:t>
                      </a:r>
                      <a:r>
                        <a:rPr lang="en-IN" sz="1800" dirty="0" smtClean="0">
                          <a:latin typeface="Arial Unicode MS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ta-IN" sz="1800" dirty="0" smtClean="0">
                          <a:latin typeface="Calibri"/>
                          <a:ea typeface="Calibri"/>
                          <a:cs typeface="Arial Unicode MS"/>
                        </a:rPr>
                        <a:t>மரபுகள்</a:t>
                      </a:r>
                      <a:r>
                        <a:rPr lang="en-IN" sz="1800" dirty="0" smtClean="0">
                          <a:latin typeface="Arial Unicode MS"/>
                          <a:ea typeface="Calibri"/>
                          <a:cs typeface="Times New Roman"/>
                        </a:rPr>
                        <a:t> /</a:t>
                      </a:r>
                      <a:r>
                        <a:rPr lang="ta-IN" sz="1800" dirty="0" smtClean="0">
                          <a:latin typeface="Calibri"/>
                          <a:ea typeface="Calibri"/>
                          <a:cs typeface="Arial Unicode MS"/>
                        </a:rPr>
                        <a:t>விதிமுறைகள்</a:t>
                      </a:r>
                      <a:endParaRPr lang="en-IN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a-IN" sz="1800" b="1" dirty="0" smtClean="0">
                          <a:latin typeface="Calibri"/>
                          <a:ea typeface="Calibri"/>
                          <a:cs typeface="Arial Unicode MS"/>
                        </a:rPr>
                        <a:t>தற்பொழுது நடைமுறையில் இல்லாத </a:t>
                      </a:r>
                      <a:r>
                        <a:rPr lang="ta-IN" sz="1800" dirty="0" smtClean="0">
                          <a:latin typeface="Calibri"/>
                          <a:ea typeface="Calibri"/>
                          <a:cs typeface="Arial Unicode MS"/>
                        </a:rPr>
                        <a:t>பழக்கவழக்கங்கள்</a:t>
                      </a:r>
                      <a:r>
                        <a:rPr lang="en-IN" sz="1800" dirty="0" smtClean="0">
                          <a:latin typeface="Arial Unicode MS"/>
                          <a:ea typeface="Calibri"/>
                          <a:cs typeface="Times New Roman"/>
                        </a:rPr>
                        <a:t> /                           </a:t>
                      </a:r>
                      <a:r>
                        <a:rPr lang="ta-IN" sz="1800" dirty="0" smtClean="0">
                          <a:latin typeface="Calibri"/>
                          <a:ea typeface="Calibri"/>
                          <a:cs typeface="Arial Unicode MS"/>
                        </a:rPr>
                        <a:t>மரபுகள்</a:t>
                      </a:r>
                      <a:r>
                        <a:rPr lang="en-US" sz="1800" dirty="0" smtClean="0">
                          <a:latin typeface="Arial Unicode MS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ta-IN" sz="1800" dirty="0" smtClean="0">
                          <a:latin typeface="Calibri"/>
                          <a:ea typeface="Calibri"/>
                          <a:cs typeface="Arial Unicode MS"/>
                        </a:rPr>
                        <a:t>விதிமுறைகள்</a:t>
                      </a:r>
                      <a:endParaRPr lang="en-IN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a-IN" sz="1800" b="1" dirty="0" smtClean="0">
                          <a:latin typeface="Calibri"/>
                          <a:ea typeface="Calibri"/>
                          <a:cs typeface="Arial Unicode MS"/>
                        </a:rPr>
                        <a:t>நான் மாற்ற விரும்பும்</a:t>
                      </a:r>
                      <a:endParaRPr lang="en-IN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a-IN" sz="1800" dirty="0" smtClean="0">
                          <a:latin typeface="Calibri"/>
                          <a:ea typeface="Calibri"/>
                          <a:cs typeface="Arial Unicode MS"/>
                        </a:rPr>
                        <a:t>பழக்கவழக்கங்கள்</a:t>
                      </a:r>
                      <a:r>
                        <a:rPr lang="en-IN" sz="1800" dirty="0" smtClean="0">
                          <a:latin typeface="Arial Unicode MS"/>
                          <a:ea typeface="Calibri"/>
                          <a:cs typeface="Times New Roman"/>
                        </a:rPr>
                        <a:t> / </a:t>
                      </a:r>
                      <a:r>
                        <a:rPr lang="ta-IN" sz="1800" dirty="0" smtClean="0">
                          <a:latin typeface="Calibri"/>
                          <a:ea typeface="Calibri"/>
                          <a:cs typeface="Arial Unicode MS"/>
                        </a:rPr>
                        <a:t>மரபுகள்</a:t>
                      </a:r>
                      <a:r>
                        <a:rPr lang="en-IN" sz="1800" dirty="0" smtClean="0">
                          <a:latin typeface="Arial Unicode MS"/>
                          <a:ea typeface="Calibri"/>
                          <a:cs typeface="Times New Roman"/>
                        </a:rPr>
                        <a:t> /</a:t>
                      </a:r>
                      <a:r>
                        <a:rPr lang="ta-IN" sz="1800" dirty="0" smtClean="0">
                          <a:latin typeface="Calibri"/>
                          <a:ea typeface="Calibri"/>
                          <a:cs typeface="Arial Unicode MS"/>
                        </a:rPr>
                        <a:t>விதிமுறைகள்</a:t>
                      </a:r>
                      <a:endParaRPr lang="en-IN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228600" y="3733800"/>
            <a:ext cx="83820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நடைமுறை வாழ்க்கையில் முரண்பாடான குறிப்பிட்ட சமூக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பண்பாட்டு பழக்கவழக்கங்கள்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/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மரபுகள்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/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விதிகளைப் பற்றி மாணவர்கள் விழிப்புணர்வு அடைவதை உறுதிப்படுத்த இந்தச் செயல்பாடுகள் ஆசிரியர்களுக்கு உதவும்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இந்தச் செயல்பாடுகளில் ஏன் சில மாற்றம் தேவைப்படுகிறது என்பதை மாணவர்க</a:t>
            </a:r>
            <a:r>
              <a:rPr kumimoji="0" lang="en-IN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ளிடம்</a:t>
            </a:r>
            <a:r>
              <a:rPr kumimoji="0" lang="en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விவா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திக்கலாம்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127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4048833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குழந்தைகளின் வகுப்பறை என்பது பல்வேறு சாதி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மதம்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வகுப்பு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பாலினம் போன்ற முக்கியமான பன்முக விவரங்கள் அடங்கியது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பல்வேறு இனம்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மொழி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பண்பாடு சமூகப் பொருளாதார பின்னணியிலிருந்து பள்ளிக்கு வரக்கூடிய மாணவர்கள் ஏற்கெனவே அவர்கள் சார்ந்த குடும்பம் மற்றும் சமூகச் சூழலின்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பண்பாட்டு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மதிப்புகள்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தாய்மொழி ஆகியவற்றில் முன்னறிவு பெற்றவர்களாகவே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வருகின்றனர்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IN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228600"/>
            <a:ext cx="8458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a-IN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பொருளாதார செயல்பாடுகளில் </a:t>
            </a:r>
            <a:r>
              <a:rPr lang="en-IN" sz="2400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டிகுஸ்</a:t>
            </a:r>
            <a:r>
              <a:rPr lang="en-IN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400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இன</a:t>
            </a:r>
            <a:r>
              <a:rPr lang="en-IN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மலைவாழ் மக்களின் பங்கு</a:t>
            </a:r>
            <a:endParaRPr lang="en-IN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3000"/>
            <a:ext cx="4114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143000"/>
            <a:ext cx="4318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28630"/>
            <a:ext cx="4114800" cy="2829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8200" y="4114801"/>
            <a:ext cx="4495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228600"/>
            <a:ext cx="861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a-IN" sz="2400" b="1" dirty="0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கணிதம் கற்பித்தலில் பாலினக் கல்வியை ஒருங்கிணைத்தல்</a:t>
            </a:r>
            <a:endParaRPr lang="en-IN" sz="2400" dirty="0">
              <a:solidFill>
                <a:srgbClr val="FFFF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28600" y="1066800"/>
            <a:ext cx="86868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கணிதப்பாடம் பெண்களுக்கு உரியது அன்று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என்ற கட்டுக்கதை உள்ளது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மேலும்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கணிதம் கற்றுக் கொடுப்பதற்குப் பாலின வேறுபாடோ இது போன்ற எல்லைகளோ கிடையாது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 </a:t>
            </a:r>
          </a:p>
          <a:p>
            <a:pPr marL="0" marR="0" lvl="0" indent="228600" algn="just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இத்தடைகளை நம்முடைய பாடத்திட்டம் மூலமும்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கற்றுக் கொடுப்பதன் மூலமும் தகர்த்து எறிய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வேண்டும்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 marL="0" marR="0" lvl="0" indent="228600" algn="just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கணிதப்பாட பயிற்சிகள் மற்றும் கணக்குகள்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குடும்பத்தில் அனைவரும் சமம் என்பதையும் வீட்டு வேலைகள் அனைத்து நபர்களுக்கும் பகிர்ந்து அளிக்கப்பட வேண்டியது என்பதையும் வலியுறுத்திக் காட்டுவதாக அமைய வேண்டும்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0"/>
            <a:ext cx="8915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2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அறிவியல் </a:t>
            </a:r>
            <a:r>
              <a:rPr kumimoji="0" lang="ta-IN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கற்பித்தலில்</a:t>
            </a:r>
            <a:r>
              <a:rPr kumimoji="0" lang="ta-IN" sz="2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பாலினக் கல்வியை ஒருங்கிணைத்தல்</a:t>
            </a:r>
            <a:endParaRPr kumimoji="0" lang="ta-IN" sz="3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1371600"/>
            <a:ext cx="84582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வரலாற்றின்படி பெண்கள் அறிவியல் தொழில்நுட்ப அணுகுமுறையில் குறைந்த அளவே பங்கேற்ற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னர்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 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தொடக்க காலத்திலிருந்தே பெண்கள் தொழில்நுட்பத்தில்  ஈடுபாட்டுடன இருந்தபோதும்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தொழில் நுட்பம் அல்லாத வாழ்வியலோடுதான் தொடர்புபடுத்தப்ப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ட்டனர்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அறிவியல் பாடம் பகுத்தறிவு சிந்தனையை வளர்ப்ப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தோடு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சாதி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மதம்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பால்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வகுப்பு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போன்றவற்றின் அடிப்படையில் உள்ள பாகுபாட்டினைக் குறைக்க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வும்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உதவி செய்கிறது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சுற்றுச்சூழலைப் பாதுகாப்பதில் பெண்களின் பங்கும் அதனால் அவர்களின் வாழ்க்கையில் ஏற்படும் தாக்க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த்தையும்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முன்னிலைப்படுத்த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வேண்டும்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 </a:t>
            </a:r>
            <a:endParaRPr lang="en-IN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81000" y="914400"/>
          <a:ext cx="8382001" cy="5259324"/>
        </p:xfrm>
        <a:graphic>
          <a:graphicData uri="http://schemas.openxmlformats.org/drawingml/2006/table">
            <a:tbl>
              <a:tblPr/>
              <a:tblGrid>
                <a:gridCol w="1318303"/>
                <a:gridCol w="2060700"/>
                <a:gridCol w="5002998"/>
              </a:tblGrid>
              <a:tr h="1314831">
                <a:tc>
                  <a:txBody>
                    <a:bodyPr/>
                    <a:lstStyle/>
                    <a:p>
                      <a:pPr indent="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a-IN" sz="20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அ</a:t>
                      </a:r>
                      <a:r>
                        <a:rPr lang="en-IN" sz="20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 </a:t>
                      </a:r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a-IN" sz="20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டார்க்கி மாய்</a:t>
                      </a:r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a-IN" sz="20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இராஜஸ்தான் மாநிலத்தில் தண்ணீர் பிரச்சினையைத் தீர்க்க, தண்ணீரைச் சேமிக்க ஏரியை உருவாக்கினார்</a:t>
                      </a:r>
                      <a:r>
                        <a:rPr lang="en-IN" sz="20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</a:t>
                      </a:r>
                      <a:endParaRPr lang="en-IN" sz="180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6554">
                <a:tc>
                  <a:txBody>
                    <a:bodyPr/>
                    <a:lstStyle/>
                    <a:p>
                      <a:pPr indent="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a-IN" sz="20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ஆ</a:t>
                      </a:r>
                      <a:r>
                        <a:rPr lang="en-IN" sz="20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</a:t>
                      </a:r>
                      <a:endParaRPr lang="en-IN" sz="180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a-IN" sz="20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சூரிய மணி</a:t>
                      </a:r>
                      <a:endParaRPr lang="en-IN" sz="180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a-IN" sz="20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ஜார்கண்ட் மலைவாழ் பெண்கள் பாதுகாப்பில் பங்கு பெற்றார்</a:t>
                      </a:r>
                      <a:r>
                        <a:rPr lang="en-IN" sz="20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</a:t>
                      </a:r>
                      <a:endParaRPr lang="en-IN" sz="180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4831">
                <a:tc>
                  <a:txBody>
                    <a:bodyPr/>
                    <a:lstStyle/>
                    <a:p>
                      <a:pPr indent="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a-IN" sz="20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இ</a:t>
                      </a:r>
                      <a:r>
                        <a:rPr lang="en-IN" sz="20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</a:t>
                      </a:r>
                      <a:endParaRPr lang="en-IN" sz="180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a-IN" sz="20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ஜாலு மருதா திம்மக்கா</a:t>
                      </a:r>
                      <a:r>
                        <a:rPr lang="en-IN" sz="20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(</a:t>
                      </a:r>
                      <a:r>
                        <a:rPr lang="ta-IN" sz="20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கர்நாடகம்</a:t>
                      </a:r>
                      <a:r>
                        <a:rPr lang="en-IN" sz="20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</a:t>
                      </a:r>
                      <a:endParaRPr lang="en-IN" sz="180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a-IN" sz="20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சாலையில் இருபுறமும் ஆலமரத்தை வளர்த்துள்ளார்</a:t>
                      </a:r>
                      <a:r>
                        <a:rPr lang="en-IN" sz="20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</a:t>
                      </a:r>
                      <a:endParaRPr lang="en-IN" sz="180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3108">
                <a:tc>
                  <a:txBody>
                    <a:bodyPr/>
                    <a:lstStyle/>
                    <a:p>
                      <a:pPr indent="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a-IN" sz="20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ஈ</a:t>
                      </a:r>
                      <a:r>
                        <a:rPr lang="en-IN" sz="20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</a:t>
                      </a:r>
                      <a:endParaRPr lang="en-IN" sz="180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a-IN" sz="20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சின்ன பிள்ளை</a:t>
                      </a:r>
                      <a:endParaRPr lang="en-IN" sz="180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a-IN" sz="20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சுய உதவிக்குழுவில் சிறுசேமிப்பு</a:t>
                      </a:r>
                      <a:r>
                        <a:rPr lang="en-IN" sz="20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(</a:t>
                      </a:r>
                      <a:r>
                        <a:rPr lang="ta-IN" sz="20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தமிழ்நாடு</a:t>
                      </a:r>
                      <a:r>
                        <a:rPr lang="en-IN" sz="20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 (</a:t>
                      </a:r>
                      <a:r>
                        <a:rPr lang="ta-IN" sz="20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மதுரை மாவட்டம்</a:t>
                      </a:r>
                      <a:r>
                        <a:rPr lang="en-US" sz="20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 </a:t>
                      </a:r>
                      <a:r>
                        <a:rPr lang="ta-IN" sz="20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பணியில் அதிக நிதிசேர்த்து</a:t>
                      </a:r>
                      <a:r>
                        <a:rPr lang="en-IN" sz="20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 </a:t>
                      </a:r>
                      <a:r>
                        <a:rPr lang="ta-IN" sz="20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மகளிர் நலம் சிறக்க சாதனைப்  புரிந்தார்</a:t>
                      </a:r>
                      <a:r>
                        <a:rPr lang="en-IN" sz="20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</a:t>
                      </a:r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81000" y="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a-IN" sz="2400" dirty="0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சுற்றுச்சூழல் பாதுகாப்புப் பணியில் வெற்றி பெற்ற பெண்க</a:t>
            </a:r>
            <a:r>
              <a:rPr lang="en-IN" sz="2400" dirty="0" err="1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ள்</a:t>
            </a:r>
            <a:r>
              <a:rPr lang="ta-IN" sz="2400" dirty="0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IN" sz="2400" dirty="0">
              <a:solidFill>
                <a:srgbClr val="FFFF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8915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N" sz="24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பள்ளியில்</a:t>
            </a:r>
            <a:r>
              <a:rPr kumimoji="0" lang="en-IN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kumimoji="0" lang="en-IN" sz="24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பாலினப்</a:t>
            </a:r>
            <a:r>
              <a:rPr kumimoji="0" lang="en-IN" sz="2400" b="1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400" b="1" i="0" u="none" strike="noStrike" cap="none" normalizeH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பாகுபாட்டை</a:t>
            </a:r>
            <a:r>
              <a:rPr kumimoji="0" lang="en-IN" sz="2400" b="1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400" b="1" i="0" u="none" strike="noStrike" cap="none" normalizeH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களைவதில்</a:t>
            </a:r>
            <a:r>
              <a:rPr kumimoji="0" lang="en-IN" sz="2400" b="1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400" b="1" i="0" u="none" strike="noStrike" cap="none" normalizeH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தலைமையாசிரியரின்</a:t>
            </a:r>
            <a:r>
              <a:rPr kumimoji="0" lang="en-IN" sz="2400" b="1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400" b="1" i="0" u="none" strike="noStrike" cap="none" normalizeH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பங்கு</a:t>
            </a:r>
            <a:endParaRPr kumimoji="0" lang="ta-IN" sz="36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1219200"/>
            <a:ext cx="86868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பயனாளிகளிடம்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காணப்படும்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நடத்தை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மற்றும்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செயல்முறைகளை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ஆராய்ந்து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அடையாளம்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காணல்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பாடங்களைக்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கற்பிக்கும்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பொழுது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பாலினப்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பாகுபாடற்ற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எடுத்துக்காட்டுகளை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மேற்கோள்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காட்ட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ஆசிரியருக்கு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உதவுதல்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பள்ளிக்கு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உள்ளேயும்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வெளியேயும்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பெண்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தங்களை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சுதந்திரமாகவும்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நம்பிக்கையுடனும்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வெளிப்படுத்த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ஊக்கப்படுத்துதல்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மாணவியரும்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விளையாட்டிலும்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பிற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செயல்பாடுகளிலும்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சமமாக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பங்கேற்க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வேண்டும்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அனைத்து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வகை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வன்முறைகளையும்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எதிர்கொள்ளத்தக்க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சிறப்பு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வழிமுறைகளையும்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பூஜ்ய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சகிப்புத்தன்மை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கோட்பாட்டையும்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உருவாக்க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வேண்டும்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IN" sz="20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0" y="762000"/>
            <a:ext cx="8229600" cy="5858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மாணவியருக்கு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முறையான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தற்காப்பு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பயிற்சியை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ஏற்பாடு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செய்ய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வேண்டும்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அனைத்து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பணியாளர்களுக்கும்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பாலினப்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பாகுபாடு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சார்ந்த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விழிப்புணர்வை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ஏற்படுத்துதல்</a:t>
            </a:r>
            <a:endParaRPr lang="en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பாலினப்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பாகுபாடற்ற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மேலாண்மையை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நிறுவி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நிர்வாகத்திலும்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அதன்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செயல்முறைகளிலும்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பாலின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சமத்துவத்தை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மேம்படுத்துதல்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ஒவ்வொரு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பாலினத்திற்கும்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தனித்தனியான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கழிப்பறை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சுத்தமான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குடிநீர்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சுகாதாரம்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நாப்கின்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கிடைக்க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வழிவகை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செய்தல்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மாணவர்கள்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பாலின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மன்றச்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செயல்பாடுகளில்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முனைப்புடன்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ஈடுபட்டு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பள்ளிச்சூழலை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மேம்படுத்துவது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குறித்த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தங்கள்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கருத்துகளை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பகிர்ந்து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கொள்ளல்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மாணவர்களுக்கான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வழிகாட்டுதல்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மற்றும்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நெறிப்படுத்துதல்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சேவை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மையங்களை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பள்ளியில்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ஏற்படுத்துதல்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lnSpc>
                <a:spcPct val="150000"/>
              </a:lnSpc>
            </a:pPr>
            <a:endParaRPr lang="en-IN" dirty="0"/>
          </a:p>
        </p:txBody>
      </p:sp>
      <p:sp>
        <p:nvSpPr>
          <p:cNvPr id="5" name="Rectangle 4"/>
          <p:cNvSpPr/>
          <p:nvPr/>
        </p:nvSpPr>
        <p:spPr>
          <a:xfrm>
            <a:off x="228600" y="152400"/>
            <a:ext cx="1449435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IN" dirty="0" err="1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தொடர்ச்சி</a:t>
            </a:r>
            <a:r>
              <a:rPr lang="en-IN" dirty="0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...</a:t>
            </a:r>
            <a:endParaRPr lang="en-US" dirty="0" smtClean="0">
              <a:solidFill>
                <a:srgbClr val="FFFF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7400" y="1371600"/>
            <a:ext cx="4665060" cy="29109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IN" sz="13800" dirty="0" err="1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நன்றி</a:t>
            </a:r>
            <a:endParaRPr lang="en-US" sz="13800" dirty="0" smtClean="0">
              <a:ln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381000"/>
            <a:ext cx="8763000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ta-IN" sz="2400" b="1" dirty="0" smtClean="0">
                <a:solidFill>
                  <a:srgbClr val="FFFF00"/>
                </a:solidFill>
              </a:rPr>
              <a:t>கற்றல் நோக்கங்கள்</a:t>
            </a:r>
            <a:endParaRPr lang="en-IN" sz="2400" b="1" dirty="0" smtClean="0">
              <a:solidFill>
                <a:srgbClr val="FFFF00"/>
              </a:solidFill>
            </a:endParaRPr>
          </a:p>
          <a:p>
            <a:pPr lvl="0" algn="ctr"/>
            <a:endParaRPr lang="en-IN" sz="2400" dirty="0" smtClean="0">
              <a:solidFill>
                <a:srgbClr val="FFFF00"/>
              </a:solidFill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a-I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ஆசிரியர் மற்றும் மாணவர்களிடையே உள்ள பாலினப் பாகுபாடு குறித்த நடத்தை மற்றும் மனப்பான்மையை இனங்கண்டறிதல்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a-I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பல்வேறுபட்ட பாடப்பிரிவுகளை கற்பிக்கும்போது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பொருத்தமான கற்பித்தல் முறைகளின் மூலம் பாலினம் பற்றிய புரிதலை ஏற்படுத்துதல்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a-I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வகுப்பறைச் சூழலில்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பாலினம் பற்றிய புரிதலை ஏற்படுத்துவதற்கான சரியான கற்றல் செயல்பாடுகளை உருவாக்குதல் மற்றும் பயன்படுத்துதல்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28600" y="0"/>
            <a:ext cx="87630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2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கற்றல் விளைவுகள்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பெண் கல்வி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மற்றும் பெண்கள் நிலையை மேம்படுத்துவதில் கலைத்திட்டம் மற்றும் பாடத்திட்டத்தின் பங்கைப் புரிந்து கொள்ளுதல்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பல்வேறு துறை சார்ந்த பெண் சாதனையாளர்களைக் கண்டறிந்து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அவர்களின் பாராட்டுக்குரிய பங்களிப்பை எடுத்துக்காட்டுகளுடன் கூறுதல்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நடைமுறையில் உள்ள ஒரேவிதமான பாலின மனப்பான்மை மற்றும் பாகுபாடு குறித்து திறனாய்வு செய்து கேள்வி எழுப்புதல்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பலதரப்பட்ட வேறுபாடுகளை ஏற்றுக்கொள்ளுதல்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அத்தகைய வேறுபாடுகளுக்கான காரணங்களையும் தன்மைகளையும் புரிந்துகொள்ளுதல்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பெண்கள்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அரசியல்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சமூகம்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பண்பாடு மற்றும் மதச்சார்புடைய சமூக செயல்பாடுகளில் பங்கு பெறுவதை  அங்கீகரித்தல் மற்றும் பாராட்டுதல்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பல்வேறு துறைகளில் பெண்களின் பங்களிப்பினை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பொருத்தமான எடுத்துக்காட்டுகளுடன் விவரித்தல்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05200" y="0"/>
            <a:ext cx="1997663" cy="664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IN" sz="2800" dirty="0" err="1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</a:t>
            </a:r>
            <a:endParaRPr lang="en-US" sz="2800" dirty="0" smtClean="0">
              <a:solidFill>
                <a:srgbClr val="FFFF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685800"/>
            <a:ext cx="65532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IN" sz="2000" b="1" dirty="0" err="1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சமூகமயமாதலும்</a:t>
            </a:r>
            <a:r>
              <a:rPr lang="en-IN" sz="2000" b="1" dirty="0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b="1" dirty="0" err="1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பாலினப்</a:t>
            </a:r>
            <a:r>
              <a:rPr lang="en-IN" sz="2000" b="1" dirty="0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b="1" dirty="0" err="1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பாகுபாடற்ற</a:t>
            </a:r>
            <a:r>
              <a:rPr lang="en-IN" sz="2000" b="1" dirty="0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b="1" dirty="0" err="1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தன்மையும்</a:t>
            </a:r>
            <a:endParaRPr lang="en-US" sz="1100" dirty="0" smtClean="0">
              <a:solidFill>
                <a:srgbClr val="FFFF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1447800"/>
          <a:ext cx="8610600" cy="1376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200"/>
                <a:gridCol w="2870200"/>
                <a:gridCol w="2870200"/>
              </a:tblGrid>
              <a:tr h="929640">
                <a:tc>
                  <a:txBody>
                    <a:bodyPr/>
                    <a:lstStyle/>
                    <a:p>
                      <a:r>
                        <a:rPr lang="en-IN" sz="2000" dirty="0" err="1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ஆணுக்குரிய</a:t>
                      </a:r>
                      <a:r>
                        <a:rPr lang="en-IN" sz="2000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IN" sz="2000" baseline="0" dirty="0" err="1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மூன்று</a:t>
                      </a:r>
                      <a:r>
                        <a:rPr lang="en-IN" sz="2000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IN" sz="2000" baseline="0" dirty="0" err="1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சிறப்பு</a:t>
                      </a:r>
                      <a:r>
                        <a:rPr lang="en-IN" sz="2000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IN" sz="2000" baseline="0" dirty="0" err="1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பண்பு</a:t>
                      </a:r>
                      <a:r>
                        <a:rPr lang="en-IN" baseline="0" dirty="0" err="1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கள்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000" dirty="0" err="1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பெண்ணுக்குரிய</a:t>
                      </a:r>
                      <a:r>
                        <a:rPr lang="en-IN" sz="2000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IN" sz="2000" baseline="0" dirty="0" err="1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மூன்று</a:t>
                      </a:r>
                      <a:r>
                        <a:rPr lang="en-IN" sz="2000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IN" sz="2000" baseline="0" dirty="0" err="1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சிறப்பு</a:t>
                      </a:r>
                      <a:r>
                        <a:rPr lang="en-IN" sz="2000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IN" sz="2000" baseline="0" dirty="0" err="1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பண்புகள்</a:t>
                      </a:r>
                      <a:endParaRPr lang="en-IN" sz="2000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2000" dirty="0" err="1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இரு</a:t>
                      </a:r>
                      <a:r>
                        <a:rPr lang="en-IN" sz="2000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IN" sz="2000" baseline="0" dirty="0" err="1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பாலினத்துக்கும்</a:t>
                      </a:r>
                      <a:r>
                        <a:rPr lang="en-IN" sz="2000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IN" sz="2000" baseline="0" dirty="0" err="1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பொதுவான</a:t>
                      </a:r>
                      <a:r>
                        <a:rPr lang="en-IN" sz="2000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IN" sz="2000" baseline="0" dirty="0" err="1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சிறப்பு</a:t>
                      </a:r>
                      <a:r>
                        <a:rPr lang="en-IN" sz="2000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IN" sz="2000" baseline="0" dirty="0" err="1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பண்புகள்</a:t>
                      </a:r>
                      <a:endParaRPr lang="en-IN" sz="20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0" y="2819400"/>
            <a:ext cx="8610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000" dirty="0" err="1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விவாதக்</a:t>
            </a:r>
            <a:r>
              <a:rPr lang="en-IN" sz="2000" dirty="0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குறிப்புகள்</a:t>
            </a:r>
            <a:endParaRPr lang="en-IN" sz="2000" dirty="0" smtClean="0">
              <a:solidFill>
                <a:srgbClr val="FFFF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Arial" pitchFamily="34" charset="0"/>
              <a:buChar char="•"/>
            </a:pP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ஆணுக்கும்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பெண்ணுக்கும்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வெவ்வேறு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பண்புகள்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உள்ளதாக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நீவிர்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கருதுகிறீர்களா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</a:t>
            </a:r>
          </a:p>
          <a:p>
            <a:pPr>
              <a:buFont typeface="Arial" pitchFamily="34" charset="0"/>
              <a:buChar char="•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இத்தகைய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பண்புகள்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தனி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நபரிடம்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வளர்க்கப்படுகின்றனவா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</a:t>
            </a:r>
          </a:p>
          <a:p>
            <a:pPr>
              <a:buFont typeface="Arial" pitchFamily="34" charset="0"/>
              <a:buChar char="•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இவை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பள்ளியில்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எவ்வாறு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வலுவூட்டப்படுகின்றன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(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பாடப்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புத்தகம்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கலைத்திட்டம்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)</a:t>
            </a:r>
            <a:endParaRPr lang="en-IN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4876800"/>
            <a:ext cx="34147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2000" dirty="0" err="1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ஏதுவாளருக்கான</a:t>
            </a:r>
            <a:r>
              <a:rPr lang="en-IN" sz="2000" dirty="0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குறிப்புகள்</a:t>
            </a:r>
            <a:endParaRPr lang="en-IN" sz="2000" dirty="0" smtClean="0">
              <a:solidFill>
                <a:srgbClr val="FFFF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5334000"/>
            <a:ext cx="9144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ஆணாகவும்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பெண்ணாகவும்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தங்களை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எவ்வாறு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உணர்கிறீர்கள்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என்பதைக்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குறித்து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விவாதிக்கவும்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ஏதேனும்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இடர்ப்பாடாக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உணர்ந்தனரா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என்பதை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வெளிப்ப்டுத்தவும்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மாணவர்களை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ஊக்கப்படுத்துதல்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Arial" pitchFamily="34" charset="0"/>
              <a:buChar char="•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குடும்பத்தைத்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தவிர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இப்பண்புகளை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வளர்க்க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உதவும்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வேறு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அமைப்புகள்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யாவை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</a:t>
            </a:r>
            <a:endParaRPr lang="en-IN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810191"/>
            <a:ext cx="8229600" cy="604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பாலினம் என்ற கருத்து சமூகம் மற்றும் குறிப்பிட்ட பண்பாட்டு வேறுபாடுகளால் ஆண்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பெண் மற்றும் மூன்றாம் பாலினம் என வேறுபடுத்தி பார்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த்தல்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பாலினத் தொடர்பும் செயல்பாடும் மாற்றத்திற்குரியன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பாலினம் குறித்த கருத்துகள் காலம்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நேரம் மற்றும் பல்வேறுபட்ட மக்களுக்கிடையே மாறுபடலாம்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இவை இனம்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மதம்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வகுப்பு மற்றும் இயலாமை போன்ற  காரணிக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ளா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லும் பாதிக்கப்படலாம்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IN" sz="3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endParaRPr lang="en-IN" dirty="0"/>
          </a:p>
        </p:txBody>
      </p:sp>
      <p:sp>
        <p:nvSpPr>
          <p:cNvPr id="4" name="Rectangle 3"/>
          <p:cNvSpPr/>
          <p:nvPr/>
        </p:nvSpPr>
        <p:spPr>
          <a:xfrm>
            <a:off x="3352800" y="152400"/>
            <a:ext cx="1611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a-IN" sz="2800" dirty="0" smtClean="0">
                <a:solidFill>
                  <a:prstClr val="white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பாலினம்</a:t>
            </a:r>
            <a:endParaRPr lang="en-IN" sz="2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25731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ஆசிரியரின் பங்கு</a:t>
            </a:r>
            <a:endParaRPr kumimoji="0" lang="ta-I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304800"/>
            <a:ext cx="8382000" cy="7940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ஆசிரியர்கள்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தங்களுக்குக் கிடைக்கப்பெற்ற முறைசார்ந்த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அல்லது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முறைசாராச் சமூகமயமாக்குதல் அனுபவங்களின் விளைவாகப் பாலினப் பாகுபாடு குறித்த மனப்பான்மையைக் கொண்டுள்ளனர்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அனைத்து ஆசிரியர்களும் தங்களது வகுப்பில் பாலினப் பாகுபாடின்றி நடந்து கொள்ள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வேண்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டும்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பாடப் பொருளினைப் புரிந்துகொள்ள இயலாமை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பாடப்புத்தகத்தில் உள்ள ஒருசார்பு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பாகுபாடு கருத்துகள்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இயலாநிலையில் பெண்களின் அமைதியான பங்கேற்பு, ஆண்களின் மேம்படுத்தப்பட்ட பங்கேற்பு ஆசிரியர் பாகுபாட்டுடன் தேர்ந்தெடுத்து கொடுக்கும் வேலைகள்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பயன்படுத்தும் கண்ணியமற்ற வார்த்தைகள்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எண்ணம் போன்றவை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பெண் குழந்தைகள்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கற்றல் கற்பித்தல் நிகழ்வுகளில் தனிமைப்படுத்தபடுவதாக உணர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காரணங்களாக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அமைகின்றன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en-IN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9600" y="1295400"/>
            <a:ext cx="76200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ஆசிரியர் பள்ளி செயல்பாடுகள் அனைத்திலும் பாலின பாகுபாட்டை முதலில் அடையாளம் காண வேண்டும்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அதற்கேற்ப வகுப்பறைக்கு உள்ளேயும்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வெளியேயும் செயல்பாடுகளைத் திட்டமிட்டு நடைமுறைப்படுத்த வேண்டும்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இம்முயற்சியானது பெண் குழந்தைகள் உள்ளிட்ட அனைத்து மாணவர்களும் தங்கள் அனுபவத்தைப் பகிர்ந்து கொள்ளக்கூடிய ஒரு சார்புடைய கருத்துகள் மற்றும் சந்தேகங்களுக்கு குழுவிவாதம் மற்றும் கலந்துரையாடல் மூலம் தீர்வு காணக்கூடிய சூழலை உருவாக்க உதவும்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IN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304800"/>
            <a:ext cx="2153154" cy="664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IN" sz="2800" dirty="0" err="1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தொடர்ச்சி</a:t>
            </a:r>
            <a:r>
              <a:rPr lang="en-IN" sz="2800" dirty="0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...</a:t>
            </a:r>
            <a:endParaRPr lang="en-US" sz="2800" dirty="0" smtClean="0">
              <a:solidFill>
                <a:srgbClr val="FFFF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NCERT\Desktop\New folder\9.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4191000"/>
            <a:ext cx="3217626" cy="22399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/>
          <p:cNvSpPr/>
          <p:nvPr/>
        </p:nvSpPr>
        <p:spPr>
          <a:xfrm>
            <a:off x="152400" y="1219200"/>
            <a:ext cx="86868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கலைத்திட்டம் என்பது பள்ளியில்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கற்றுக்கொடுக்கப்படும் இன்றியமையாத மற்றும் பொருத்தமான அறிவை உள்ளடங்கியது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இருந்தபோதிலும் ஏதேச்சையாக முறைசாராமல் கற்றுக் கொடுக்கப்படும் குறிப்பிட்ட சில கூறுகளை நாம் உட்பொதிந்துள்ள கலைத்திட்டம் 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Hidden curriculum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என்று கூறுகிறோம்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இது, மாணவர்களுக்குப் பள்ளி செயல்பாடுகள் மூலம் கிடைக்கப்பெற்ற நடத்தை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பார்வை மற்றும் மனப்பாங்கை உள்ளடக்கியதாகும்</a:t>
            </a:r>
            <a:endParaRPr lang="en-IN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38400" y="304800"/>
            <a:ext cx="54697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a-IN" sz="2800" dirty="0" smtClean="0">
                <a:solidFill>
                  <a:srgbClr val="FFC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உட்பொதிந்துள்ள கலைத்திட்டம் </a:t>
            </a:r>
            <a:endParaRPr lang="en-IN" sz="2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419</TotalTime>
  <Words>1301</Words>
  <Application>Microsoft Office PowerPoint</Application>
  <PresentationFormat>On-screen Show (4:3)</PresentationFormat>
  <Paragraphs>149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Technic</vt:lpstr>
      <vt:lpstr>கற்றல் - கற்பித்தல் செயலில் பாலினப் பன்முகத் தன்மையின் பொருத்தப்பாடு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கற்றல் - கற்பித்தல் செயலில் பாலினப் பன்முகத் தன்மையின் பொருத்தப்பாடு </dc:title>
  <dc:creator>SCERT_LangCell2</dc:creator>
  <cp:lastModifiedBy>SCERT_LangCell2</cp:lastModifiedBy>
  <cp:revision>58</cp:revision>
  <dcterms:created xsi:type="dcterms:W3CDTF">2006-08-16T00:00:00Z</dcterms:created>
  <dcterms:modified xsi:type="dcterms:W3CDTF">2019-10-03T07:59:06Z</dcterms:modified>
</cp:coreProperties>
</file>